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8" r:id="rId8"/>
    <p:sldId id="271" r:id="rId9"/>
    <p:sldId id="272" r:id="rId10"/>
    <p:sldId id="265" r:id="rId11"/>
    <p:sldId id="273" r:id="rId12"/>
    <p:sldId id="274" r:id="rId13"/>
    <p:sldId id="276" r:id="rId14"/>
    <p:sldId id="277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>
        <p:scale>
          <a:sx n="93" d="100"/>
          <a:sy n="93" d="100"/>
        </p:scale>
        <p:origin x="-720" y="10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77CC-6AA4-4F2B-9D93-271E635D814F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89C40-58E4-4B5B-999B-C71F3A320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37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D465A-3B59-41F2-BB74-829DC576999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img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063" y="15580"/>
            <a:ext cx="92672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3284984"/>
            <a:ext cx="8496944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Роль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в воспитании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образовании дошкольников»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6174" y="18864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Презентация к родительскому собранию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для родителей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35785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1.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признание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личности ребенка и его неприкосновенности.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2.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адекватной самооценки.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приобщение ребенка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реальным делам семьи.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силу воли ребенка.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выполнение домашних обязанностей, поручений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7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общаться с другими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детьми.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8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нравственные качества: доброту, порядочность, сочувствие, взаимопомощь, ответственность. 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834" y="357166"/>
            <a:ext cx="1357322" cy="178595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91880" y="116632"/>
            <a:ext cx="5472608" cy="4768507"/>
          </a:xfrm>
          <a:prstGeom prst="rect">
            <a:avLst/>
          </a:prstGeom>
          <a:solidFill>
            <a:srgbClr val="FDFD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38050" rIns="91440" bIns="952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altLang="zh-CN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altLang="zh-CN" sz="1100" b="1" dirty="0">
              <a:solidFill>
                <a:srgbClr val="FF0000"/>
              </a:solidFill>
              <a:ea typeface="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zh-CN" sz="1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"/>
              </a:rPr>
              <a:t> 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"/>
              </a:rPr>
              <a:t>«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Где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мы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были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,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мы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не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скажем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, а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что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делали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–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покажем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!»</a:t>
            </a:r>
            <a:endParaRPr kumimoji="0" lang="ru-RU" altLang="zh-CN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altLang="zh-CN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Играть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можно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уже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с 3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лет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побуждать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 </a:t>
            </a:r>
            <a:r>
              <a:rPr kumimoji="0" lang="ru-RU" altLang="zh-CN" sz="16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детей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передавать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свой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эмоциональный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настрой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и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понимать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эмоции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другого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человека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договариваться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между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собой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о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действиях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.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Смысл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развлечения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в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том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что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дети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договариваются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ru-RU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об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изображаемом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событии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а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водящий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должен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отгадать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задуманные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 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разыгранные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при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помощи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мимики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и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жестов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действия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например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: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Дети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собирают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в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лесу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грибы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 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ягоды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(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наклоняются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рвут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кладут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в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воображаемую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корзинку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).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Ребята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едят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вкусное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мороженое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которое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быстро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тает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и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течет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по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руке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(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жестами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показывают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кулечек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облизываются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на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лице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удовольствие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).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Ребенок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утром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умывается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делает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зарядку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одевается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чтобы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идти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в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детский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сад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(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имитация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действий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).</a:t>
            </a:r>
            <a:endParaRPr kumimoji="0" lang="ru-RU" altLang="zh-CN" sz="16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Helvetica" charset="-5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altLang="zh-CN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Sun" pitchFamily="2" charset="-122"/>
              <a:ea typeface="SimSun" pitchFamily="2" charset="-122"/>
              <a:cs typeface="Arial" pitchFamily="34" charset="0"/>
            </a:endParaRPr>
          </a:p>
        </p:txBody>
      </p:sp>
      <p:pic>
        <p:nvPicPr>
          <p:cNvPr id="1025" name="Изображение 1" descr="IMG_2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73370"/>
            <a:ext cx="3024335" cy="2792469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946867"/>
            <a:ext cx="8784976" cy="1846659"/>
          </a:xfrm>
          <a:prstGeom prst="rect">
            <a:avLst/>
          </a:prstGeom>
          <a:solidFill>
            <a:srgbClr val="FDFD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eaLnBrk="0" hangingPunct="0"/>
            <a:r>
              <a:rPr lang="ru-RU" altLang="zh-CN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altLang="zh-CN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«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Волшебное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lang="ru-RU" altLang="zh-CN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 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зеркало</a:t>
            </a:r>
            <a:r>
              <a:rPr lang="en-US" altLang="zh-CN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"/>
                <a:cs typeface="Times New Roman" panose="02020603050405020304" pitchFamily="18" charset="0"/>
              </a:rPr>
              <a:t>»</a:t>
            </a:r>
            <a:endParaRPr lang="ru-RU" altLang="zh-CN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Развивает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умение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понимать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и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выражать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эмоции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,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преодолеть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застенчивость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.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Играть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можно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в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разных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вариантах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Helvetica" charset="-52"/>
                <a:cs typeface="Times New Roman" pitchFamily="18" charset="0"/>
              </a:rPr>
              <a:t>:</a:t>
            </a:r>
            <a:endParaRPr kumimoji="0" lang="en-US" altLang="zh-CN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индивидуально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-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взрослый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показывает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мимикой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различные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эмоциональные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состояния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(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радость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грусть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гнев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), а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ребенок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повторяет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;</a:t>
            </a:r>
            <a:endParaRPr kumimoji="0" lang="en-US" altLang="zh-CN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в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группе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-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ведущий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показывает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одну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эмоцию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а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участники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-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противоположную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ей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(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грусть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-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радость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,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смех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 - </a:t>
            </a:r>
            <a:r>
              <a:rPr kumimoji="0" lang="en-US" altLang="zh-CN" sz="16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слезы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Helvetica" charset="-52"/>
                <a:cs typeface="Times New Roman" panose="02020603050405020304" pitchFamily="18" charset="0"/>
              </a:rPr>
              <a:t>).</a:t>
            </a:r>
            <a:endParaRPr kumimoji="0" lang="en-US" altLang="zh-CN" sz="280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1880" y="116632"/>
            <a:ext cx="5256584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для родителей  с детьми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83632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Коробка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добрых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поступков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такую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коробочку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поддержания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доброжелательного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другу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эмоционального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семье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замечать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ценить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поступки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совершенные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людьми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имитируя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складывает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коробку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добрые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поступки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окружающих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друзей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братьев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сестер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знакомых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соседу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починить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дверной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замок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 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Наташа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мамой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испекла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вкусный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пирог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 «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Миша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научил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кататься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велосипеде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фигура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очень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застенчивость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барьер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нужна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разбиваются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Смысл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рисует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какое-либо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птичка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змейка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мячик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мимикой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передает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отгадать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усложненный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меняться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Побеждает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смогла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задуманное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</a:t>
            </a:r>
            <a:r>
              <a:rPr lang="en-US" b="1" dirty="0" smtClean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2446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356" y="116632"/>
            <a:ext cx="871812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Словесные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игры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 и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упражнения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на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общение</a:t>
            </a:r>
            <a:endParaRPr lang="ru-RU" sz="2400" b="1" dirty="0">
              <a:solidFill>
                <a:srgbClr val="FF0000"/>
              </a:solidFill>
              <a:latin typeface="SimSun"/>
            </a:endParaRPr>
          </a:p>
          <a:p>
            <a:pPr algn="r">
              <a:spcAft>
                <a:spcPts val="1350"/>
              </a:spcAft>
            </a:pPr>
            <a:r>
              <a:rPr lang="ru-RU" dirty="0" smtClean="0">
                <a:solidFill>
                  <a:srgbClr val="666666"/>
                </a:solidFill>
                <a:latin typeface="Helvetica"/>
                <a:ea typeface="Helvetica"/>
              </a:rPr>
              <a:t>     </a:t>
            </a:r>
            <a:r>
              <a:rPr lang="en-US" dirty="0" err="1" smtClean="0">
                <a:latin typeface="Helvetica"/>
                <a:ea typeface="Helvetica"/>
              </a:rPr>
              <a:t>Словесные</a:t>
            </a:r>
            <a:r>
              <a:rPr lang="en-US" dirty="0" smtClean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игры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несут</a:t>
            </a:r>
            <a:r>
              <a:rPr lang="en-US" dirty="0">
                <a:latin typeface="Helvetica"/>
                <a:ea typeface="Helvetica"/>
              </a:rPr>
              <a:t> в </a:t>
            </a:r>
            <a:r>
              <a:rPr lang="en-US" dirty="0" err="1">
                <a:latin typeface="Helvetica"/>
                <a:ea typeface="Helvetica"/>
              </a:rPr>
              <a:t>себе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большой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потенциал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воспитания</a:t>
            </a:r>
            <a:r>
              <a:rPr lang="en-US" dirty="0">
                <a:latin typeface="Helvetica"/>
                <a:ea typeface="Helvetica"/>
              </a:rPr>
              <a:t> у </a:t>
            </a:r>
            <a:r>
              <a:rPr lang="en-US" dirty="0" err="1">
                <a:latin typeface="Helvetica"/>
                <a:ea typeface="Helvetica"/>
              </a:rPr>
              <a:t>дошколят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коммуникативных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навыков</a:t>
            </a:r>
            <a:r>
              <a:rPr lang="en-US" dirty="0">
                <a:latin typeface="Helvetica"/>
                <a:ea typeface="Helvetica"/>
              </a:rPr>
              <a:t>, </a:t>
            </a:r>
            <a:r>
              <a:rPr lang="en-US" dirty="0" err="1">
                <a:latin typeface="Helvetica"/>
                <a:ea typeface="Helvetica"/>
              </a:rPr>
              <a:t>так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как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речевое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общение</a:t>
            </a:r>
            <a:r>
              <a:rPr lang="en-US" dirty="0">
                <a:latin typeface="Helvetica"/>
                <a:ea typeface="Helvetica"/>
              </a:rPr>
              <a:t> - </a:t>
            </a:r>
            <a:r>
              <a:rPr lang="en-US" dirty="0" err="1">
                <a:latin typeface="Helvetica"/>
                <a:ea typeface="Helvetica"/>
              </a:rPr>
              <a:t>наиболее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понятный</a:t>
            </a:r>
            <a:r>
              <a:rPr lang="en-US" dirty="0">
                <a:latin typeface="Helvetica"/>
                <a:ea typeface="Helvetica"/>
              </a:rPr>
              <a:t> и </a:t>
            </a:r>
            <a:r>
              <a:rPr lang="en-US" dirty="0" err="1">
                <a:latin typeface="Helvetica"/>
                <a:ea typeface="Helvetica"/>
              </a:rPr>
              <a:t>доступный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тип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общения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для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детей</a:t>
            </a:r>
            <a:r>
              <a:rPr lang="en-US" dirty="0">
                <a:latin typeface="Helvetica"/>
                <a:ea typeface="Helvetica"/>
              </a:rPr>
              <a:t>. </a:t>
            </a:r>
            <a:r>
              <a:rPr lang="en-US" dirty="0" err="1">
                <a:latin typeface="Helvetica"/>
                <a:ea typeface="Helvetica"/>
              </a:rPr>
              <a:t>При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помощи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речевых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выражений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дети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могут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показать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свое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отношение</a:t>
            </a:r>
            <a:r>
              <a:rPr lang="en-US" dirty="0">
                <a:latin typeface="Helvetica"/>
                <a:ea typeface="Helvetica"/>
              </a:rPr>
              <a:t> к </a:t>
            </a:r>
            <a:r>
              <a:rPr lang="en-US" dirty="0" err="1">
                <a:latin typeface="Helvetica"/>
                <a:ea typeface="Helvetica"/>
              </a:rPr>
              <a:t>поступкам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окружающих</a:t>
            </a:r>
            <a:r>
              <a:rPr lang="en-US" dirty="0">
                <a:latin typeface="Helvetica"/>
                <a:ea typeface="Helvetica"/>
              </a:rPr>
              <a:t>, </a:t>
            </a:r>
            <a:r>
              <a:rPr lang="en-US" dirty="0" err="1">
                <a:latin typeface="Helvetica"/>
                <a:ea typeface="Helvetica"/>
              </a:rPr>
              <a:t>выразить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внимание</a:t>
            </a:r>
            <a:r>
              <a:rPr lang="en-US" dirty="0">
                <a:latin typeface="Helvetica"/>
                <a:ea typeface="Helvetica"/>
              </a:rPr>
              <a:t> и </a:t>
            </a:r>
            <a:r>
              <a:rPr lang="en-US" dirty="0" err="1">
                <a:latin typeface="Helvetica"/>
                <a:ea typeface="Helvetica"/>
              </a:rPr>
              <a:t>сопереживание</a:t>
            </a:r>
            <a:r>
              <a:rPr lang="en-US" dirty="0">
                <a:latin typeface="Helvetica"/>
                <a:ea typeface="Helvetica"/>
              </a:rPr>
              <a:t> к </a:t>
            </a:r>
            <a:r>
              <a:rPr lang="en-US" dirty="0" err="1">
                <a:latin typeface="Helvetica"/>
                <a:ea typeface="Helvetica"/>
              </a:rPr>
              <a:t>другому</a:t>
            </a:r>
            <a:r>
              <a:rPr lang="en-US" dirty="0">
                <a:latin typeface="Helvetica"/>
                <a:ea typeface="Helvetica"/>
              </a:rPr>
              <a:t>, </a:t>
            </a:r>
            <a:r>
              <a:rPr lang="en-US" dirty="0" err="1">
                <a:latin typeface="Helvetica"/>
                <a:ea typeface="Helvetica"/>
              </a:rPr>
              <a:t>без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труда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вступать</a:t>
            </a:r>
            <a:r>
              <a:rPr lang="en-US" dirty="0">
                <a:latin typeface="Helvetica"/>
                <a:ea typeface="Helvetica"/>
              </a:rPr>
              <a:t> в </a:t>
            </a:r>
            <a:r>
              <a:rPr lang="en-US" dirty="0" err="1">
                <a:latin typeface="Helvetica"/>
                <a:ea typeface="Helvetica"/>
              </a:rPr>
              <a:t>общение</a:t>
            </a:r>
            <a:r>
              <a:rPr lang="en-US" dirty="0">
                <a:latin typeface="Helvetica"/>
                <a:ea typeface="Helvetica"/>
              </a:rPr>
              <a:t>, </a:t>
            </a:r>
            <a:r>
              <a:rPr lang="en-US" dirty="0" err="1">
                <a:latin typeface="Helvetica"/>
                <a:ea typeface="Helvetica"/>
              </a:rPr>
              <a:t>вести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диалог</a:t>
            </a:r>
            <a:r>
              <a:rPr lang="en-US" dirty="0">
                <a:latin typeface="Helvetica"/>
                <a:ea typeface="Helvetica"/>
              </a:rPr>
              <a:t>. </a:t>
            </a:r>
            <a:r>
              <a:rPr lang="en-US" dirty="0" err="1">
                <a:latin typeface="Helvetica"/>
                <a:ea typeface="Helvetica"/>
              </a:rPr>
              <a:t>Этот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вид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игры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более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доступен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ребятишкам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старшего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дошкольного</a:t>
            </a:r>
            <a:r>
              <a:rPr lang="en-US" dirty="0">
                <a:latin typeface="Helvetica"/>
                <a:ea typeface="Helvetica"/>
              </a:rPr>
              <a:t> </a:t>
            </a:r>
            <a:r>
              <a:rPr lang="en-US" dirty="0" err="1">
                <a:latin typeface="Helvetica"/>
                <a:ea typeface="Helvetica"/>
              </a:rPr>
              <a:t>возраста</a:t>
            </a:r>
            <a:r>
              <a:rPr lang="en-US" dirty="0">
                <a:latin typeface="Helvetica"/>
                <a:ea typeface="Helvetica"/>
              </a:rPr>
              <a:t>.</a:t>
            </a:r>
            <a:endParaRPr lang="ru-RU" sz="2000" dirty="0">
              <a:latin typeface="Times New Roman"/>
              <a:ea typeface="SimSun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endParaRPr lang="ru-RU" sz="1600" b="1" dirty="0" smtClean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endParaRPr lang="ru-RU" sz="1600" b="1" dirty="0" smtClean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Arial"/>
              </a:rPr>
              <a:t>                                                                      </a:t>
            </a: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ru-RU" sz="1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Arial"/>
              </a:rPr>
              <a:t>                                                          </a:t>
            </a:r>
            <a:r>
              <a:rPr lang="en-US" sz="1600" b="1" dirty="0" smtClean="0">
                <a:solidFill>
                  <a:srgbClr val="FF0000"/>
                </a:solidFill>
                <a:latin typeface="Arial"/>
              </a:rPr>
              <a:t>«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Розовые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/>
              </a:rPr>
              <a:t>очки</a:t>
            </a:r>
            <a:r>
              <a:rPr lang="en-US" sz="1600" b="1" dirty="0">
                <a:solidFill>
                  <a:srgbClr val="FF0000"/>
                </a:solidFill>
                <a:latin typeface="Arial"/>
              </a:rPr>
              <a:t>»</a:t>
            </a:r>
            <a:endParaRPr lang="ru-RU" sz="2000" b="1" dirty="0">
              <a:solidFill>
                <a:srgbClr val="FF0000"/>
              </a:solidFill>
              <a:latin typeface="SimSun"/>
            </a:endParaRPr>
          </a:p>
          <a:p>
            <a:pPr algn="just">
              <a:spcAft>
                <a:spcPts val="1350"/>
              </a:spcAft>
            </a:pPr>
            <a:r>
              <a:rPr lang="en-US" sz="1600" dirty="0" err="1" smtClean="0">
                <a:latin typeface="Helvetica"/>
                <a:ea typeface="Helvetica"/>
              </a:rPr>
              <a:t>Игра</a:t>
            </a:r>
            <a:r>
              <a:rPr lang="en-US" sz="1600" dirty="0" smtClean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предназначена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детям</a:t>
            </a:r>
            <a:r>
              <a:rPr lang="en-US" sz="1600" dirty="0">
                <a:latin typeface="Helvetica"/>
                <a:ea typeface="Helvetica"/>
              </a:rPr>
              <a:t> с 5 </a:t>
            </a:r>
            <a:r>
              <a:rPr lang="en-US" sz="1600" dirty="0" err="1">
                <a:latin typeface="Helvetica"/>
                <a:ea typeface="Helvetica"/>
              </a:rPr>
              <a:t>лет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направлена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на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воспитание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положительного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отношения</a:t>
            </a:r>
            <a:r>
              <a:rPr lang="en-US" sz="1600" dirty="0">
                <a:latin typeface="Helvetica"/>
                <a:ea typeface="Helvetica"/>
              </a:rPr>
              <a:t> к </a:t>
            </a:r>
            <a:r>
              <a:rPr lang="en-US" sz="1600" dirty="0" err="1">
                <a:latin typeface="Helvetica"/>
                <a:ea typeface="Helvetica"/>
              </a:rPr>
              <a:t>окружающим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людям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умения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разглядеть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как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можно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больше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положительного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повышение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самооценки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своей</a:t>
            </a:r>
            <a:r>
              <a:rPr lang="en-US" sz="1600" dirty="0">
                <a:latin typeface="Helvetica"/>
                <a:ea typeface="Helvetica"/>
              </a:rPr>
              <a:t> и </a:t>
            </a:r>
            <a:r>
              <a:rPr lang="en-US" sz="1600" dirty="0" err="1">
                <a:latin typeface="Helvetica"/>
                <a:ea typeface="Helvetica"/>
              </a:rPr>
              <a:t>своих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товарищей</a:t>
            </a:r>
            <a:r>
              <a:rPr lang="en-US" sz="1600" dirty="0">
                <a:latin typeface="Helvetica"/>
                <a:ea typeface="Helvetica"/>
              </a:rPr>
              <a:t>. </a:t>
            </a:r>
            <a:r>
              <a:rPr lang="en-US" sz="1600" dirty="0" err="1">
                <a:latin typeface="Helvetica"/>
                <a:ea typeface="Helvetica"/>
              </a:rPr>
              <a:t>Играть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можно</a:t>
            </a:r>
            <a:r>
              <a:rPr lang="en-US" sz="1600" dirty="0">
                <a:latin typeface="Helvetica"/>
                <a:ea typeface="Helvetica"/>
              </a:rPr>
              <a:t> в </a:t>
            </a:r>
            <a:r>
              <a:rPr lang="en-US" sz="1600" dirty="0" err="1">
                <a:latin typeface="Helvetica"/>
                <a:ea typeface="Helvetica"/>
              </a:rPr>
              <a:t>семейном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кругу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или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на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домашнем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празднике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когда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собирается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несколько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ребятишек</a:t>
            </a:r>
            <a:r>
              <a:rPr lang="en-US" sz="1600" dirty="0">
                <a:latin typeface="Helvetica"/>
                <a:ea typeface="Helvetica"/>
              </a:rPr>
              <a:t>. </a:t>
            </a:r>
            <a:r>
              <a:rPr lang="en-US" sz="1600" dirty="0" err="1">
                <a:latin typeface="Helvetica"/>
                <a:ea typeface="Helvetica"/>
              </a:rPr>
              <a:t>Можно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подготовить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импровизированные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розовые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очки</a:t>
            </a:r>
            <a:r>
              <a:rPr lang="en-US" sz="1600" dirty="0">
                <a:latin typeface="Helvetica"/>
                <a:ea typeface="Helvetica"/>
              </a:rPr>
              <a:t> и </a:t>
            </a:r>
            <a:r>
              <a:rPr lang="en-US" sz="1600" dirty="0" err="1">
                <a:latin typeface="Helvetica"/>
                <a:ea typeface="Helvetica"/>
              </a:rPr>
              <a:t>рассказать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детям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что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означает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это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выражение</a:t>
            </a:r>
            <a:r>
              <a:rPr lang="en-US" sz="1600" dirty="0">
                <a:latin typeface="Helvetica"/>
                <a:ea typeface="Helvetica"/>
              </a:rPr>
              <a:t> (</a:t>
            </a:r>
            <a:r>
              <a:rPr lang="en-US" sz="1600" dirty="0" err="1">
                <a:latin typeface="Helvetica"/>
                <a:ea typeface="Helvetica"/>
              </a:rPr>
              <a:t>смотреть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сквозь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розовые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очки</a:t>
            </a:r>
            <a:r>
              <a:rPr lang="en-US" sz="1600" dirty="0">
                <a:latin typeface="Helvetica"/>
                <a:ea typeface="Helvetica"/>
              </a:rPr>
              <a:t> - </a:t>
            </a:r>
            <a:r>
              <a:rPr lang="en-US" sz="1600" dirty="0" err="1">
                <a:latin typeface="Helvetica"/>
                <a:ea typeface="Helvetica"/>
              </a:rPr>
              <a:t>не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замечать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недостатков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отрицательных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сторон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жизни</a:t>
            </a:r>
            <a:r>
              <a:rPr lang="en-US" sz="1600" dirty="0">
                <a:latin typeface="Helvetica"/>
                <a:ea typeface="Helvetica"/>
              </a:rPr>
              <a:t>). </a:t>
            </a:r>
            <a:r>
              <a:rPr lang="en-US" sz="1600" dirty="0" err="1">
                <a:latin typeface="Helvetica"/>
                <a:ea typeface="Helvetica"/>
              </a:rPr>
              <a:t>Каждый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игрок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надев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очки</a:t>
            </a:r>
            <a:r>
              <a:rPr lang="en-US" sz="1600" dirty="0">
                <a:latin typeface="Helvetica"/>
                <a:ea typeface="Helvetica"/>
              </a:rPr>
              <a:t>, </a:t>
            </a:r>
            <a:r>
              <a:rPr lang="en-US" sz="1600" dirty="0" err="1">
                <a:latin typeface="Helvetica"/>
                <a:ea typeface="Helvetica"/>
              </a:rPr>
              <a:t>старается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назвать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положительные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качества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других</a:t>
            </a:r>
            <a:r>
              <a:rPr lang="en-US" sz="1600" dirty="0">
                <a:latin typeface="Helvetica"/>
                <a:ea typeface="Helvetica"/>
              </a:rPr>
              <a:t> </a:t>
            </a:r>
            <a:r>
              <a:rPr lang="en-US" sz="1600" dirty="0" err="1">
                <a:latin typeface="Helvetica"/>
                <a:ea typeface="Helvetica"/>
              </a:rPr>
              <a:t>участников</a:t>
            </a:r>
            <a:r>
              <a:rPr lang="en-US" sz="1600" dirty="0">
                <a:latin typeface="Helvetica"/>
                <a:ea typeface="Helvetica"/>
              </a:rPr>
              <a:t>. </a:t>
            </a:r>
            <a:endParaRPr lang="ru-RU" dirty="0">
              <a:latin typeface="Times New Roman"/>
              <a:ea typeface="SimSun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84686"/>
            <a:ext cx="3240360" cy="2440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801732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8209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spcBef>
                <a:spcPts val="1875"/>
              </a:spcBef>
              <a:spcAft>
                <a:spcPts val="75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Довольно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жмурок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набирающая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популярность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дошколят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более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тесный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распределяются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Водящим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поочередно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Водящему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завязывают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глаза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ищи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старается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игроков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Чтобы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запутать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водящего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поменяться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заколками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курточками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водящего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чтобы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</a:p>
          <a:p>
            <a:pPr>
              <a:spcBef>
                <a:spcPts val="1875"/>
              </a:spcBef>
              <a:spcAft>
                <a:spcPts val="750"/>
              </a:spcAft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692696"/>
            <a:ext cx="352264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899309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Любите и цените свою Семью!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А.С.Макаренко писал: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«Хотите, чтобы были хорошие дети- будьте счастливы».</a:t>
            </a: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8" name="Рисунок 7" descr="3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643314"/>
            <a:ext cx="3357586" cy="30003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79279735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Семья- колыбель духовного рождения человека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928958"/>
          </a:xfrm>
        </p:spPr>
        <p:txBody>
          <a:bodyPr>
            <a:normAutofit lnSpcReduction="10000"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мы с вами растем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Основа основ – родительский дом.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все корни твои,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 жизнь ты выходишь из этой семьи.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мы жизнь создаем,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Основа основ –родительский дом.</a:t>
            </a:r>
            <a:endParaRPr lang="ru-RU" sz="4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" name="Picture 2" descr="C:\Users\user\Pictures\obereg_semyi400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4501">
            <a:off x="5433313" y="3075404"/>
            <a:ext cx="3838575" cy="354330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1643042" y="3714752"/>
            <a:ext cx="2357437" cy="8572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1714480" y="3500438"/>
            <a:ext cx="235743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643042" y="2571744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500166" y="1785926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Семейные ценности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71538" y="1785926"/>
            <a:ext cx="642941" cy="37856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ЗАИМО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9058" y="135729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выручка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00496" y="2285992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онимание 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1934" y="3214686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уважение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71934" y="421481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любовь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3372" y="528638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согласие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1714480" y="4214818"/>
            <a:ext cx="2286000" cy="15001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Общение в семье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442915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Общение в семье представляет собой отношение членов семьи друг к другу и их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взаимодействие;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обмен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информацией между ними, их духовный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контакт; 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пектр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общения в семье может быть очень разнообразным. Помимо бесед о работе, домашнем хозяйстве, жизни друзей и знакомых оно включает в себя обсуждение вопросов, связанных с воспитанием детей, искусством, политикой и т.д.</a:t>
            </a:r>
          </a:p>
          <a:p>
            <a:endParaRPr lang="ru-RU" dirty="0"/>
          </a:p>
        </p:txBody>
      </p:sp>
      <p:pic>
        <p:nvPicPr>
          <p:cNvPr id="4" name="Рисунок 3" descr="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5214950"/>
            <a:ext cx="2143125" cy="142875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Рисунок 4" descr="33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5429250"/>
            <a:ext cx="2143125" cy="1428750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родителей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ребенка уверенности в том, что его любят и о нем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заботятся;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относиться к ребенку в любом возрасте любовно 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внимательно;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постоянный психологический контакт с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ребенком;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заинтересованность во всем, что происходит в жизни ребенка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Формула истиной родительской любви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«Люблю не потому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ты хороший»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«люблю потому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есть».</a:t>
            </a:r>
          </a:p>
        </p:txBody>
      </p:sp>
      <p:pic>
        <p:nvPicPr>
          <p:cNvPr id="4" name="Рисунок 3" descr="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12236">
            <a:off x="518538" y="3028373"/>
            <a:ext cx="3866861" cy="332008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 descr="4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5631">
            <a:off x="5205867" y="3113460"/>
            <a:ext cx="3129675" cy="3346167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Типы семейных взаимоотношений: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/>
              <a:t>диктат, </a:t>
            </a:r>
          </a:p>
          <a:p>
            <a:r>
              <a:rPr lang="ru-RU" sz="6600" b="1" dirty="0" smtClean="0"/>
              <a:t>опека, </a:t>
            </a:r>
          </a:p>
          <a:p>
            <a:r>
              <a:rPr lang="ru-RU" sz="6600" b="1" dirty="0" smtClean="0"/>
              <a:t>“невмешательство”, </a:t>
            </a:r>
          </a:p>
          <a:p>
            <a:r>
              <a:rPr lang="ru-RU" sz="6600" b="1" dirty="0" smtClean="0"/>
              <a:t> сотрудничество.</a:t>
            </a:r>
            <a:endParaRPr lang="ru-RU" sz="6600" b="1" dirty="0"/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Внутрисемейные психологические факторы: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44824"/>
            <a:ext cx="8329642" cy="4770298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sz="2800" dirty="0" smtClean="0"/>
              <a:t>Принимать активное участие в жизни семьи;</a:t>
            </a:r>
          </a:p>
          <a:p>
            <a:pPr algn="ctr">
              <a:buFont typeface="Wingdings" pitchFamily="2" charset="2"/>
              <a:buChar char="v"/>
            </a:pPr>
            <a:r>
              <a:rPr lang="ru-RU" sz="2800" dirty="0" smtClean="0"/>
              <a:t>Всегда находить время, чтобы поговорить с ребенком; </a:t>
            </a:r>
          </a:p>
          <a:p>
            <a:pPr algn="ctr">
              <a:buFont typeface="Wingdings" pitchFamily="2" charset="2"/>
              <a:buChar char="v"/>
            </a:pPr>
            <a:r>
              <a:rPr lang="ru-RU" sz="2800" dirty="0" smtClean="0"/>
              <a:t>Интересоваться проблемами ребенка, вникать во все возникающие в его жизни сложности и помогать развивать свои умения и таланты; </a:t>
            </a:r>
          </a:p>
          <a:p>
            <a:pPr marL="0" indent="0" algn="ctr">
              <a:buNone/>
            </a:pPr>
            <a:endParaRPr lang="ru-RU" sz="2800" dirty="0" smtClean="0"/>
          </a:p>
        </p:txBody>
      </p: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79"/>
            <a:ext cx="8115328" cy="482453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Иметь представление о различных этапах в жизни ребенка; 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Уважать право ребенка на собственное мнение; 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Уметь сдерживать собственнические инстинкты и относиться к ребенку как к равноправному партнеру, который просто пока что обладает меньшим жизненным опытом; 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691</Words>
  <Application>Microsoft Office PowerPoint</Application>
  <PresentationFormat>Экран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Семья- колыбель духовного рождения человека</vt:lpstr>
      <vt:lpstr>Семейные ценности</vt:lpstr>
      <vt:lpstr>Общение в семье </vt:lpstr>
      <vt:lpstr>Задачи родителей </vt:lpstr>
      <vt:lpstr>Формула истиной родительской любви</vt:lpstr>
      <vt:lpstr>Типы семейных взаимоотношений:</vt:lpstr>
      <vt:lpstr>Внутрисемейные психологические факторы:</vt:lpstr>
      <vt:lpstr>Презентация PowerPoint</vt:lpstr>
      <vt:lpstr>Правила для родителей </vt:lpstr>
      <vt:lpstr>Презентация PowerPoint</vt:lpstr>
      <vt:lpstr>Презентация PowerPoint</vt:lpstr>
      <vt:lpstr>Презентация PowerPoint</vt:lpstr>
      <vt:lpstr>Презентация PowerPoint</vt:lpstr>
      <vt:lpstr>Любите и цените свою Семью!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</dc:title>
  <dc:creator>V</dc:creator>
  <cp:lastModifiedBy>admin</cp:lastModifiedBy>
  <cp:revision>31</cp:revision>
  <dcterms:created xsi:type="dcterms:W3CDTF">2013-01-26T19:55:29Z</dcterms:created>
  <dcterms:modified xsi:type="dcterms:W3CDTF">2020-12-16T17:57:08Z</dcterms:modified>
</cp:coreProperties>
</file>